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84" r:id="rId17"/>
    <p:sldId id="272" r:id="rId18"/>
    <p:sldId id="273" r:id="rId19"/>
    <p:sldId id="285" r:id="rId20"/>
    <p:sldId id="274" r:id="rId21"/>
    <p:sldId id="275" r:id="rId22"/>
    <p:sldId id="277" r:id="rId23"/>
    <p:sldId id="278" r:id="rId24"/>
    <p:sldId id="279" r:id="rId25"/>
    <p:sldId id="280" r:id="rId26"/>
    <p:sldId id="286" r:id="rId27"/>
    <p:sldId id="281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scadia Mono" panose="020B0609020000020004" pitchFamily="49" charset="0"/>
      <p:regular r:id="rId34"/>
      <p:bold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entury Gothic Paneuropean" panose="020B0604020202020204" charset="0"/>
      <p:regular r:id="rId40"/>
    </p:embeddedFont>
    <p:embeddedFont>
      <p:font typeface="Century Gothic Paneuropean Bold" panose="020B0604020202020204" charset="0"/>
      <p:regular r:id="rId41"/>
    </p:embeddedFont>
    <p:embeddedFont>
      <p:font typeface="Century Gothic Paneuropean Bold Italics" panose="020B0604020202020204" charset="0"/>
      <p:regular r:id="rId42"/>
    </p:embeddedFont>
    <p:embeddedFont>
      <p:font typeface="Century Gothic Paneuropean Italics" panose="020B0604020202020204" charset="0"/>
      <p:regular r:id="rId43"/>
    </p:embeddedFont>
    <p:embeddedFont>
      <p:font typeface="Cooper Hewitt" panose="020B0604020202020204" charset="0"/>
      <p:regular r:id="rId44"/>
    </p:embeddedFont>
    <p:embeddedFont>
      <p:font typeface="Cooper Hewitt Bold" panose="020B0604020202020204" charset="0"/>
      <p:regular r:id="rId45"/>
    </p:embeddedFont>
    <p:embeddedFont>
      <p:font typeface="Glacial Indifference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55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TextBox 3"/>
          <p:cNvSpPr txBox="1"/>
          <p:nvPr/>
        </p:nvSpPr>
        <p:spPr>
          <a:xfrm>
            <a:off x="710800" y="1190625"/>
            <a:ext cx="16866400" cy="333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29"/>
              </a:lnSpc>
            </a:pPr>
            <a:r>
              <a:rPr lang="en-US" sz="9336">
                <a:solidFill>
                  <a:srgbClr val="004AAD"/>
                </a:solidFill>
                <a:latin typeface="Glacial Indifference Bold"/>
              </a:rPr>
              <a:t>HOUSING </a:t>
            </a:r>
          </a:p>
          <a:p>
            <a:pPr algn="ctr">
              <a:lnSpc>
                <a:spcPts val="7006"/>
              </a:lnSpc>
            </a:pPr>
            <a:r>
              <a:rPr lang="en-US" sz="6936">
                <a:solidFill>
                  <a:srgbClr val="004AAD"/>
                </a:solidFill>
                <a:latin typeface="Glacial Indifference Bold"/>
              </a:rPr>
              <a:t>DATA ANALYSIS &amp; MODELING</a:t>
            </a:r>
          </a:p>
          <a:p>
            <a:pPr algn="ctr">
              <a:lnSpc>
                <a:spcPts val="9429"/>
              </a:lnSpc>
            </a:pPr>
            <a:endParaRPr lang="en-US" sz="6936">
              <a:solidFill>
                <a:srgbClr val="004AAD"/>
              </a:solidFill>
              <a:latin typeface="Glacial Indifferen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47605" y="4633596"/>
            <a:ext cx="13992790" cy="8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364">
                <a:solidFill>
                  <a:srgbClr val="332F2D"/>
                </a:solidFill>
                <a:latin typeface="Cooper Hewitt"/>
              </a:rPr>
              <a:t>CSIS 3360 GROUP PROJECT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7270" y="3616228"/>
            <a:ext cx="4435934" cy="7471661"/>
            <a:chOff x="0" y="0"/>
            <a:chExt cx="812800" cy="1369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369039"/>
            </a:xfrm>
            <a:custGeom>
              <a:avLst/>
              <a:gdLst/>
              <a:ahLst/>
              <a:cxnLst/>
              <a:rect l="l" t="t" r="r" b="b"/>
              <a:pathLst>
                <a:path w="812800" h="1369039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44125" y="3616228"/>
            <a:ext cx="4435934" cy="7471661"/>
            <a:chOff x="0" y="0"/>
            <a:chExt cx="812800" cy="1369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369039"/>
            </a:xfrm>
            <a:custGeom>
              <a:avLst/>
              <a:gdLst/>
              <a:ahLst/>
              <a:cxnLst/>
              <a:rect l="l" t="t" r="r" b="b"/>
              <a:pathLst>
                <a:path w="812800" h="1369039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6807546"/>
            <a:ext cx="18288000" cy="3479454"/>
            <a:chOff x="0" y="0"/>
            <a:chExt cx="4816593" cy="9163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916399"/>
            </a:xfrm>
            <a:custGeom>
              <a:avLst/>
              <a:gdLst/>
              <a:ahLst/>
              <a:cxnLst/>
              <a:rect l="l" t="t" r="r" b="b"/>
              <a:pathLst>
                <a:path w="4816592" h="916399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7941" y="3616228"/>
            <a:ext cx="4435934" cy="7471661"/>
            <a:chOff x="0" y="0"/>
            <a:chExt cx="812800" cy="13690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369039"/>
            </a:xfrm>
            <a:custGeom>
              <a:avLst/>
              <a:gdLst/>
              <a:ahLst/>
              <a:cxnLst/>
              <a:rect l="l" t="t" r="r" b="b"/>
              <a:pathLst>
                <a:path w="812800" h="1369039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59113" y="4650959"/>
            <a:ext cx="3592234" cy="359222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091" t="-10132" r="-40002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49120" y="4699560"/>
            <a:ext cx="3592234" cy="359222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84238" r="-47790" b="-78112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73814" y="3155226"/>
            <a:ext cx="3542846" cy="922004"/>
            <a:chOff x="0" y="0"/>
            <a:chExt cx="884921" cy="2302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4921" cy="230295"/>
            </a:xfrm>
            <a:custGeom>
              <a:avLst/>
              <a:gdLst/>
              <a:ahLst/>
              <a:cxnLst/>
              <a:rect l="l" t="t" r="r" b="b"/>
              <a:pathLst>
                <a:path w="884921" h="230295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45304" y="623569"/>
            <a:ext cx="11999866" cy="91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4"/>
              </a:lnSpc>
              <a:spcBef>
                <a:spcPct val="0"/>
              </a:spcBef>
            </a:pPr>
            <a:r>
              <a:rPr lang="en-US" sz="6736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29969" y="3401274"/>
            <a:ext cx="3830535" cy="42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1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Glacial Indifference Bold"/>
              </a:rPr>
              <a:t>XG BOOST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590669" y="3155226"/>
            <a:ext cx="3542846" cy="922004"/>
            <a:chOff x="0" y="0"/>
            <a:chExt cx="884921" cy="2302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4921" cy="230295"/>
            </a:xfrm>
            <a:custGeom>
              <a:avLst/>
              <a:gdLst/>
              <a:ahLst/>
              <a:cxnLst/>
              <a:rect l="l" t="t" r="r" b="b"/>
              <a:pathLst>
                <a:path w="884921" h="230295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488090" y="3401274"/>
            <a:ext cx="3830535" cy="41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3049">
                <a:solidFill>
                  <a:srgbClr val="FFFFFF"/>
                </a:solidFill>
                <a:latin typeface="Glacial Indifference Bold"/>
              </a:rPr>
              <a:t>RANDOM FOREST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607240" y="4650959"/>
            <a:ext cx="3592234" cy="3592220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6781" r="-995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159113" y="3155226"/>
            <a:ext cx="3542846" cy="922004"/>
            <a:chOff x="0" y="0"/>
            <a:chExt cx="884921" cy="2302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4921" cy="230295"/>
            </a:xfrm>
            <a:custGeom>
              <a:avLst/>
              <a:gdLst/>
              <a:ahLst/>
              <a:cxnLst/>
              <a:rect l="l" t="t" r="r" b="b"/>
              <a:pathLst>
                <a:path w="884921" h="230295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015268" y="3410799"/>
            <a:ext cx="3830535" cy="37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8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Glacial Indifference Bold"/>
              </a:rPr>
              <a:t>LINEAR REGRESSION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496" y="3302302"/>
            <a:ext cx="3590748" cy="7471661"/>
            <a:chOff x="0" y="0"/>
            <a:chExt cx="657936" cy="1369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7936" cy="1369039"/>
            </a:xfrm>
            <a:custGeom>
              <a:avLst/>
              <a:gdLst/>
              <a:ahLst/>
              <a:cxnLst/>
              <a:rect l="l" t="t" r="r" b="b"/>
              <a:pathLst>
                <a:path w="657936" h="1369039">
                  <a:moveTo>
                    <a:pt x="109960" y="0"/>
                  </a:moveTo>
                  <a:lnTo>
                    <a:pt x="547976" y="0"/>
                  </a:lnTo>
                  <a:cubicBezTo>
                    <a:pt x="608705" y="0"/>
                    <a:pt x="657936" y="49231"/>
                    <a:pt x="657936" y="109960"/>
                  </a:cubicBezTo>
                  <a:lnTo>
                    <a:pt x="657936" y="1259079"/>
                  </a:lnTo>
                  <a:cubicBezTo>
                    <a:pt x="657936" y="1319808"/>
                    <a:pt x="608705" y="1369039"/>
                    <a:pt x="547976" y="1369039"/>
                  </a:cubicBezTo>
                  <a:lnTo>
                    <a:pt x="109960" y="1369039"/>
                  </a:lnTo>
                  <a:cubicBezTo>
                    <a:pt x="80797" y="1369039"/>
                    <a:pt x="52828" y="1357454"/>
                    <a:pt x="32206" y="1336833"/>
                  </a:cubicBezTo>
                  <a:cubicBezTo>
                    <a:pt x="11585" y="1316211"/>
                    <a:pt x="0" y="1288242"/>
                    <a:pt x="0" y="1259079"/>
                  </a:cubicBezTo>
                  <a:lnTo>
                    <a:pt x="0" y="109960"/>
                  </a:lnTo>
                  <a:cubicBezTo>
                    <a:pt x="0" y="49231"/>
                    <a:pt x="49231" y="0"/>
                    <a:pt x="109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7936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6706" y="4337034"/>
            <a:ext cx="2907800" cy="3592220"/>
            <a:chOff x="0" y="0"/>
            <a:chExt cx="5140125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40125" cy="6349975"/>
            </a:xfrm>
            <a:custGeom>
              <a:avLst/>
              <a:gdLst/>
              <a:ahLst/>
              <a:cxnLst/>
              <a:rect l="l" t="t" r="r" b="b"/>
              <a:pathLst>
                <a:path w="5140125" h="6349975">
                  <a:moveTo>
                    <a:pt x="5140125" y="3175025"/>
                  </a:moveTo>
                  <a:cubicBezTo>
                    <a:pt x="5140125" y="4928451"/>
                    <a:pt x="3989446" y="6349975"/>
                    <a:pt x="2570062" y="6349975"/>
                  </a:cubicBezTo>
                  <a:cubicBezTo>
                    <a:pt x="1150658" y="6349975"/>
                    <a:pt x="0" y="4928451"/>
                    <a:pt x="0" y="3175025"/>
                  </a:cubicBezTo>
                  <a:cubicBezTo>
                    <a:pt x="0" y="1421511"/>
                    <a:pt x="1150658" y="0"/>
                    <a:pt x="2570062" y="0"/>
                  </a:cubicBezTo>
                  <a:cubicBezTo>
                    <a:pt x="3989467" y="0"/>
                    <a:pt x="5140125" y="1421511"/>
                    <a:pt x="5140125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6355" t="-10132" r="-61187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259434" y="532075"/>
            <a:ext cx="11999866" cy="67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7"/>
              </a:lnSpc>
              <a:spcBef>
                <a:spcPct val="0"/>
              </a:spcBef>
            </a:pPr>
            <a:r>
              <a:rPr lang="en-US" sz="5036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6706" y="2841300"/>
            <a:ext cx="2867822" cy="922004"/>
            <a:chOff x="0" y="0"/>
            <a:chExt cx="716316" cy="230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0257" y="2963120"/>
            <a:ext cx="3100698" cy="73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8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Glacial Indifference Bold"/>
              </a:rPr>
              <a:t>LINEAR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33592" y="1671152"/>
            <a:ext cx="11251550" cy="7920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3" dirty="0">
                <a:solidFill>
                  <a:srgbClr val="000000"/>
                </a:solidFill>
                <a:latin typeface="Century Gothic Paneuropean Bold"/>
              </a:rPr>
              <a:t>Objective: </a:t>
            </a:r>
          </a:p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Predict house prices using various features</a:t>
            </a:r>
          </a:p>
          <a:p>
            <a:pPr algn="ctr">
              <a:lnSpc>
                <a:spcPts val="5787"/>
              </a:lnSpc>
              <a:spcBef>
                <a:spcPct val="0"/>
              </a:spcBef>
            </a:pPr>
            <a:endParaRPr lang="en-US" sz="4133" dirty="0">
              <a:solidFill>
                <a:srgbClr val="000000"/>
              </a:solidFill>
              <a:latin typeface="Century Gothic Paneuropean"/>
            </a:endParaRPr>
          </a:p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3" dirty="0">
                <a:solidFill>
                  <a:srgbClr val="000000"/>
                </a:solidFill>
                <a:latin typeface="Century Gothic Paneuropean Bold"/>
              </a:rPr>
              <a:t>Key Features Analyzed: </a:t>
            </a:r>
          </a:p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Bedrooms, bathrooms,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sqft_living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sqft_lot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floors, waterfront, view, condition, grade,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sqft_above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sqft_basement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yr_built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yr_renovated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zipcode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</a:t>
            </a:r>
            <a:r>
              <a:rPr lang="en-US" sz="4133" dirty="0" err="1">
                <a:solidFill>
                  <a:srgbClr val="000000"/>
                </a:solidFill>
                <a:latin typeface="Century Gothic Paneuropean"/>
              </a:rPr>
              <a:t>lat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, long, sqft_living15, sqft_lot15. </a:t>
            </a:r>
          </a:p>
          <a:p>
            <a:pPr algn="ctr">
              <a:lnSpc>
                <a:spcPts val="5787"/>
              </a:lnSpc>
              <a:spcBef>
                <a:spcPct val="0"/>
              </a:spcBef>
            </a:pP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(</a:t>
            </a:r>
            <a:r>
              <a:rPr lang="en-US" sz="4133" b="1" dirty="0">
                <a:solidFill>
                  <a:srgbClr val="0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Did not drop any column</a:t>
            </a:r>
            <a:r>
              <a:rPr lang="en-US" sz="4133" dirty="0">
                <a:solidFill>
                  <a:srgbClr val="000000"/>
                </a:solidFill>
                <a:latin typeface="Century Gothic Paneuropean"/>
              </a:rPr>
              <a:t>)</a:t>
            </a:r>
          </a:p>
          <a:p>
            <a:pPr algn="ctr">
              <a:lnSpc>
                <a:spcPts val="3633"/>
              </a:lnSpc>
              <a:spcBef>
                <a:spcPct val="0"/>
              </a:spcBef>
            </a:pPr>
            <a:endParaRPr lang="en-US" sz="4133" dirty="0">
              <a:solidFill>
                <a:srgbClr val="000000"/>
              </a:solidFill>
              <a:latin typeface="Century Gothic Paneurope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038" y="102553"/>
            <a:ext cx="2318646" cy="74544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08677" y="9973432"/>
            <a:ext cx="11999866" cy="31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23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898" y="366389"/>
            <a:ext cx="2506927" cy="24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7"/>
              </a:lnSpc>
              <a:spcBef>
                <a:spcPct val="0"/>
              </a:spcBef>
            </a:pPr>
            <a:r>
              <a:rPr lang="en-US" sz="1818">
                <a:solidFill>
                  <a:srgbClr val="FFFFFF"/>
                </a:solidFill>
                <a:latin typeface="Glacial Indifference Bold"/>
              </a:rPr>
              <a:t>LINEAR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5107" y="240325"/>
            <a:ext cx="14267141" cy="50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Century Gothic Paneuropean"/>
              </a:rPr>
              <a:t>Program in Python to do linear regression.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8BE97D-7E0E-B1D2-B353-985B5E4A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181100"/>
            <a:ext cx="9450963" cy="3391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BAA342-92B8-2FDA-CDBC-FB625A92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25" y="4747400"/>
            <a:ext cx="8402511" cy="505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617" y="106696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46480" y="1157956"/>
            <a:ext cx="14299790" cy="5531517"/>
          </a:xfrm>
          <a:custGeom>
            <a:avLst/>
            <a:gdLst/>
            <a:ahLst/>
            <a:cxnLst/>
            <a:rect l="l" t="t" r="r" b="b"/>
            <a:pathLst>
              <a:path w="14299790" h="5531517">
                <a:moveTo>
                  <a:pt x="0" y="0"/>
                </a:moveTo>
                <a:lnTo>
                  <a:pt x="14299790" y="0"/>
                </a:lnTo>
                <a:lnTo>
                  <a:pt x="14299790" y="5531517"/>
                </a:lnTo>
                <a:lnTo>
                  <a:pt x="0" y="553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2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179" y="435779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LINEAR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6968" y="6761579"/>
            <a:ext cx="12878814" cy="11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entury Gothic Paneuropean Bold"/>
              </a:rPr>
              <a:t>R-squared: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 0.695  </a:t>
            </a:r>
          </a:p>
          <a:p>
            <a:pPr algn="ctr">
              <a:lnSpc>
                <a:spcPts val="1427"/>
              </a:lnSpc>
            </a:pPr>
            <a:endParaRPr lang="en-US" sz="2799" dirty="0">
              <a:solidFill>
                <a:srgbClr val="000000"/>
              </a:solidFill>
              <a:latin typeface="Century Gothic Paneuropean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entury Gothic Paneuropean"/>
              </a:rPr>
              <a:t>Average Percentage Error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: 25.77%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539836" y="589698"/>
            <a:ext cx="11679886" cy="8995872"/>
          </a:xfrm>
          <a:custGeom>
            <a:avLst/>
            <a:gdLst/>
            <a:ahLst/>
            <a:cxnLst/>
            <a:rect l="l" t="t" r="r" b="b"/>
            <a:pathLst>
              <a:path w="11679886" h="8995872">
                <a:moveTo>
                  <a:pt x="0" y="0"/>
                </a:moveTo>
                <a:lnTo>
                  <a:pt x="11679886" y="0"/>
                </a:lnTo>
                <a:lnTo>
                  <a:pt x="11679886" y="8995873"/>
                </a:lnTo>
                <a:lnTo>
                  <a:pt x="0" y="899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LINEAR REGRESSION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676" y="3326450"/>
            <a:ext cx="3421711" cy="7471661"/>
            <a:chOff x="0" y="0"/>
            <a:chExt cx="626963" cy="1369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963" cy="1369039"/>
            </a:xfrm>
            <a:custGeom>
              <a:avLst/>
              <a:gdLst/>
              <a:ahLst/>
              <a:cxnLst/>
              <a:rect l="l" t="t" r="r" b="b"/>
              <a:pathLst>
                <a:path w="626963" h="1369039">
                  <a:moveTo>
                    <a:pt x="115392" y="0"/>
                  </a:moveTo>
                  <a:lnTo>
                    <a:pt x="511571" y="0"/>
                  </a:lnTo>
                  <a:cubicBezTo>
                    <a:pt x="542175" y="0"/>
                    <a:pt x="571525" y="12157"/>
                    <a:pt x="593166" y="33798"/>
                  </a:cubicBezTo>
                  <a:cubicBezTo>
                    <a:pt x="614806" y="55438"/>
                    <a:pt x="626963" y="84788"/>
                    <a:pt x="626963" y="115392"/>
                  </a:cubicBezTo>
                  <a:lnTo>
                    <a:pt x="626963" y="1253647"/>
                  </a:lnTo>
                  <a:cubicBezTo>
                    <a:pt x="626963" y="1317376"/>
                    <a:pt x="575300" y="1369039"/>
                    <a:pt x="511571" y="1369039"/>
                  </a:cubicBezTo>
                  <a:lnTo>
                    <a:pt x="115392" y="1369039"/>
                  </a:lnTo>
                  <a:cubicBezTo>
                    <a:pt x="84788" y="1369039"/>
                    <a:pt x="55438" y="1356882"/>
                    <a:pt x="33798" y="1335241"/>
                  </a:cubicBezTo>
                  <a:cubicBezTo>
                    <a:pt x="12157" y="1313601"/>
                    <a:pt x="0" y="1284251"/>
                    <a:pt x="0" y="1253647"/>
                  </a:cubicBezTo>
                  <a:lnTo>
                    <a:pt x="0" y="115392"/>
                  </a:lnTo>
                  <a:cubicBezTo>
                    <a:pt x="0" y="84788"/>
                    <a:pt x="12157" y="55438"/>
                    <a:pt x="33798" y="33798"/>
                  </a:cubicBezTo>
                  <a:cubicBezTo>
                    <a:pt x="55438" y="12157"/>
                    <a:pt x="84788" y="0"/>
                    <a:pt x="1153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6963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6075" y="4409782"/>
            <a:ext cx="2770913" cy="3592220"/>
            <a:chOff x="0" y="0"/>
            <a:chExt cx="489815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98149" cy="6349975"/>
            </a:xfrm>
            <a:custGeom>
              <a:avLst/>
              <a:gdLst/>
              <a:ahLst/>
              <a:cxnLst/>
              <a:rect l="l" t="t" r="r" b="b"/>
              <a:pathLst>
                <a:path w="4898149" h="6349975">
                  <a:moveTo>
                    <a:pt x="4898149" y="3175025"/>
                  </a:moveTo>
                  <a:cubicBezTo>
                    <a:pt x="4898149" y="4928451"/>
                    <a:pt x="3801640" y="6349975"/>
                    <a:pt x="2449075" y="6349975"/>
                  </a:cubicBezTo>
                  <a:cubicBezTo>
                    <a:pt x="1096490" y="6349975"/>
                    <a:pt x="0" y="4928451"/>
                    <a:pt x="0" y="3175025"/>
                  </a:cubicBezTo>
                  <a:cubicBezTo>
                    <a:pt x="0" y="1421511"/>
                    <a:pt x="1096490" y="0"/>
                    <a:pt x="2449075" y="0"/>
                  </a:cubicBezTo>
                  <a:cubicBezTo>
                    <a:pt x="3801660" y="0"/>
                    <a:pt x="4898149" y="1421511"/>
                    <a:pt x="4898149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53546" r="-47790" b="-4882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5123" y="2865448"/>
            <a:ext cx="2732817" cy="922004"/>
            <a:chOff x="0" y="0"/>
            <a:chExt cx="682595" cy="2302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2595" cy="230295"/>
            </a:xfrm>
            <a:custGeom>
              <a:avLst/>
              <a:gdLst/>
              <a:ahLst/>
              <a:cxnLst/>
              <a:rect l="l" t="t" r="r" b="b"/>
              <a:pathLst>
                <a:path w="682595" h="230295">
                  <a:moveTo>
                    <a:pt x="115148" y="0"/>
                  </a:moveTo>
                  <a:lnTo>
                    <a:pt x="567447" y="0"/>
                  </a:lnTo>
                  <a:cubicBezTo>
                    <a:pt x="597986" y="0"/>
                    <a:pt x="627274" y="12132"/>
                    <a:pt x="648869" y="33726"/>
                  </a:cubicBezTo>
                  <a:cubicBezTo>
                    <a:pt x="670463" y="55320"/>
                    <a:pt x="682595" y="84609"/>
                    <a:pt x="682595" y="115148"/>
                  </a:cubicBezTo>
                  <a:lnTo>
                    <a:pt x="682595" y="115148"/>
                  </a:lnTo>
                  <a:cubicBezTo>
                    <a:pt x="682595" y="145687"/>
                    <a:pt x="670463" y="174975"/>
                    <a:pt x="648869" y="196569"/>
                  </a:cubicBezTo>
                  <a:cubicBezTo>
                    <a:pt x="627274" y="218164"/>
                    <a:pt x="597986" y="230295"/>
                    <a:pt x="567447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82595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39082" y="76200"/>
            <a:ext cx="11999866" cy="5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0"/>
              </a:lnSpc>
              <a:spcBef>
                <a:spcPct val="0"/>
              </a:spcBef>
            </a:pPr>
            <a:r>
              <a:rPr lang="en-US" sz="4336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4167" y="3111496"/>
            <a:ext cx="2954730" cy="42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1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Glacial Indifference Bold"/>
              </a:rPr>
              <a:t>XG BOOST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38800" y="2171700"/>
            <a:ext cx="9413188" cy="637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0000"/>
                </a:solidFill>
                <a:latin typeface="Century Gothic Paneuropean"/>
              </a:rPr>
              <a:t>XGBoost</a:t>
            </a:r>
            <a:r>
              <a:rPr lang="en-US" sz="3599" dirty="0">
                <a:solidFill>
                  <a:srgbClr val="000000"/>
                </a:solidFill>
                <a:latin typeface="Century Gothic Paneuropean"/>
              </a:rPr>
              <a:t> stands for </a:t>
            </a:r>
            <a:r>
              <a:rPr lang="en-US" sz="3599" b="1" dirty="0" err="1">
                <a:solidFill>
                  <a:srgbClr val="000000"/>
                </a:solidFill>
                <a:latin typeface="Century Gothic Paneuropean"/>
              </a:rPr>
              <a:t>eXtreme</a:t>
            </a:r>
            <a:r>
              <a:rPr lang="en-US" sz="3599" b="1" dirty="0">
                <a:solidFill>
                  <a:srgbClr val="000000"/>
                </a:solidFill>
                <a:latin typeface="Century Gothic Paneuropean"/>
              </a:rPr>
              <a:t> Gradient Boosting</a:t>
            </a:r>
            <a:r>
              <a:rPr lang="en-US" sz="3599" dirty="0">
                <a:solidFill>
                  <a:srgbClr val="000000"/>
                </a:solidFill>
                <a:latin typeface="Century Gothic Paneuropean"/>
              </a:rPr>
              <a:t>. It is a highly efficient and scalable implementation of gradient boosting, a machine-learning technique used for regression.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 dirty="0">
              <a:solidFill>
                <a:srgbClr val="000000"/>
              </a:solidFill>
              <a:latin typeface="Century Gothic Paneuropean"/>
            </a:endParaRP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Century Gothic Paneuropean"/>
              </a:rPr>
              <a:t>The main advantage of </a:t>
            </a:r>
            <a:r>
              <a:rPr lang="en-US" sz="3599" dirty="0" err="1">
                <a:solidFill>
                  <a:srgbClr val="000000"/>
                </a:solidFill>
                <a:latin typeface="Century Gothic Paneuropean"/>
              </a:rPr>
              <a:t>XGBoost</a:t>
            </a:r>
            <a:r>
              <a:rPr lang="en-US" sz="3599" dirty="0">
                <a:solidFill>
                  <a:srgbClr val="000000"/>
                </a:solidFill>
                <a:latin typeface="Century Gothic Paneuropean"/>
              </a:rPr>
              <a:t> over Linear Regression lies in its ability to handle non-linear relationships between features and the target variable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617" y="106696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179" y="435779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 dirty="0">
                <a:solidFill>
                  <a:srgbClr val="FFFFFF"/>
                </a:solidFill>
                <a:latin typeface="Glacial Indifference Bold"/>
              </a:rPr>
              <a:t>XG Boost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2200" y="8420100"/>
            <a:ext cx="12878814" cy="11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entury Gothic Paneuropean Bold"/>
              </a:rPr>
              <a:t>R-squared: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 0.849</a:t>
            </a:r>
          </a:p>
          <a:p>
            <a:pPr algn="ctr">
              <a:lnSpc>
                <a:spcPts val="1427"/>
              </a:lnSpc>
            </a:pPr>
            <a:endParaRPr lang="en-US" sz="2799" dirty="0">
              <a:solidFill>
                <a:srgbClr val="000000"/>
              </a:solidFill>
              <a:latin typeface="Century Gothic Paneuropean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entury Gothic Paneuropean"/>
              </a:rPr>
              <a:t>Average Percentage Error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: 15.13%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01A76-3288-E2CD-D009-100A22E3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11714"/>
            <a:ext cx="8686800" cy="79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08496" y="759717"/>
            <a:ext cx="8003548" cy="7920226"/>
          </a:xfrm>
          <a:custGeom>
            <a:avLst/>
            <a:gdLst/>
            <a:ahLst/>
            <a:cxnLst/>
            <a:rect l="l" t="t" r="r" b="b"/>
            <a:pathLst>
              <a:path w="8003548" h="7920226">
                <a:moveTo>
                  <a:pt x="0" y="0"/>
                </a:moveTo>
                <a:lnTo>
                  <a:pt x="8003548" y="0"/>
                </a:lnTo>
                <a:lnTo>
                  <a:pt x="8003548" y="7920226"/>
                </a:lnTo>
                <a:lnTo>
                  <a:pt x="0" y="79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22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XG BOOST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568" y="3205709"/>
            <a:ext cx="3590748" cy="7471661"/>
            <a:chOff x="0" y="0"/>
            <a:chExt cx="657936" cy="1369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7936" cy="1369039"/>
            </a:xfrm>
            <a:custGeom>
              <a:avLst/>
              <a:gdLst/>
              <a:ahLst/>
              <a:cxnLst/>
              <a:rect l="l" t="t" r="r" b="b"/>
              <a:pathLst>
                <a:path w="657936" h="1369039">
                  <a:moveTo>
                    <a:pt x="109960" y="0"/>
                  </a:moveTo>
                  <a:lnTo>
                    <a:pt x="547976" y="0"/>
                  </a:lnTo>
                  <a:cubicBezTo>
                    <a:pt x="608705" y="0"/>
                    <a:pt x="657936" y="49231"/>
                    <a:pt x="657936" y="109960"/>
                  </a:cubicBezTo>
                  <a:lnTo>
                    <a:pt x="657936" y="1259079"/>
                  </a:lnTo>
                  <a:cubicBezTo>
                    <a:pt x="657936" y="1319808"/>
                    <a:pt x="608705" y="1369039"/>
                    <a:pt x="547976" y="1369039"/>
                  </a:cubicBezTo>
                  <a:lnTo>
                    <a:pt x="109960" y="1369039"/>
                  </a:lnTo>
                  <a:cubicBezTo>
                    <a:pt x="80797" y="1369039"/>
                    <a:pt x="52828" y="1357454"/>
                    <a:pt x="32206" y="1336833"/>
                  </a:cubicBezTo>
                  <a:cubicBezTo>
                    <a:pt x="11585" y="1316211"/>
                    <a:pt x="0" y="1288242"/>
                    <a:pt x="0" y="1259079"/>
                  </a:cubicBezTo>
                  <a:lnTo>
                    <a:pt x="0" y="109960"/>
                  </a:lnTo>
                  <a:cubicBezTo>
                    <a:pt x="0" y="49231"/>
                    <a:pt x="49231" y="0"/>
                    <a:pt x="109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7936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59434" y="285493"/>
            <a:ext cx="11999866" cy="74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2"/>
              </a:lnSpc>
              <a:spcBef>
                <a:spcPct val="0"/>
              </a:spcBef>
            </a:pPr>
            <a:r>
              <a:rPr lang="en-US" sz="5536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42031" y="2744707"/>
            <a:ext cx="2867822" cy="922004"/>
            <a:chOff x="0" y="0"/>
            <a:chExt cx="716316" cy="2302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8996" y="2990755"/>
            <a:ext cx="3100698" cy="34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6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Glacial Indifference Bold"/>
              </a:rPr>
              <a:t>RANDOM FOREST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55445" y="4240441"/>
            <a:ext cx="2907800" cy="3592220"/>
            <a:chOff x="0" y="0"/>
            <a:chExt cx="5140125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40125" cy="6349975"/>
            </a:xfrm>
            <a:custGeom>
              <a:avLst/>
              <a:gdLst/>
              <a:ahLst/>
              <a:cxnLst/>
              <a:rect l="l" t="t" r="r" b="b"/>
              <a:pathLst>
                <a:path w="5140125" h="6349975">
                  <a:moveTo>
                    <a:pt x="5140125" y="3175025"/>
                  </a:moveTo>
                  <a:cubicBezTo>
                    <a:pt x="5140125" y="4928451"/>
                    <a:pt x="3989446" y="6349975"/>
                    <a:pt x="2570062" y="6349975"/>
                  </a:cubicBezTo>
                  <a:cubicBezTo>
                    <a:pt x="1150658" y="6349975"/>
                    <a:pt x="0" y="4928451"/>
                    <a:pt x="0" y="3175025"/>
                  </a:cubicBezTo>
                  <a:cubicBezTo>
                    <a:pt x="0" y="1421511"/>
                    <a:pt x="1150658" y="0"/>
                    <a:pt x="2570062" y="0"/>
                  </a:cubicBezTo>
                  <a:cubicBezTo>
                    <a:pt x="3989467" y="0"/>
                    <a:pt x="5140125" y="1421511"/>
                    <a:pt x="5140125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6623" r="-12998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96000" y="3165599"/>
            <a:ext cx="9300849" cy="481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Century Gothic Paneuropean"/>
              </a:rPr>
              <a:t>Random forest is a machine learning technique that builds on the simplicity of decision trees and improves their predictive performance by combining the results of several trees to form a "forest". It works by constructing numerous decision trees at training time and outputs the mode of the classes (for classification tasks) or the mean prediction (for regression tasks) of the individual trees.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617" y="106696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179" y="435779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 dirty="0">
                <a:solidFill>
                  <a:srgbClr val="FFFFFF"/>
                </a:solidFill>
                <a:latin typeface="Glacial Indifference Bold"/>
              </a:rPr>
              <a:t>RANDOM FOREST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2200" y="8420100"/>
            <a:ext cx="12878814" cy="11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entury Gothic Paneuropean Bold"/>
              </a:rPr>
              <a:t>R-squared: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 0.876</a:t>
            </a:r>
          </a:p>
          <a:p>
            <a:pPr algn="ctr">
              <a:lnSpc>
                <a:spcPts val="1427"/>
              </a:lnSpc>
            </a:pPr>
            <a:endParaRPr lang="en-US" sz="2799" dirty="0">
              <a:solidFill>
                <a:srgbClr val="000000"/>
              </a:solidFill>
              <a:latin typeface="Century Gothic Paneuropean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entury Gothic Paneuropean"/>
              </a:rPr>
              <a:t>Average Percentage Error</a:t>
            </a:r>
            <a:r>
              <a:rPr lang="en-US" sz="2799" dirty="0">
                <a:solidFill>
                  <a:srgbClr val="000000"/>
                </a:solidFill>
                <a:latin typeface="Century Gothic Paneuropean"/>
              </a:rPr>
              <a:t>: 15.13%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1F9D5-3DE1-D6DC-BCB7-13767AF5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589682"/>
            <a:ext cx="6715477" cy="77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2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070"/>
            <a:ext cx="18288000" cy="3479454"/>
            <a:chOff x="0" y="0"/>
            <a:chExt cx="4816593" cy="916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16399"/>
            </a:xfrm>
            <a:custGeom>
              <a:avLst/>
              <a:gdLst/>
              <a:ahLst/>
              <a:cxnLst/>
              <a:rect l="l" t="t" r="r" b="b"/>
              <a:pathLst>
                <a:path w="4816592" h="916399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6680" y="4173168"/>
            <a:ext cx="3086100" cy="4788556"/>
            <a:chOff x="0" y="0"/>
            <a:chExt cx="812800" cy="12611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261183"/>
            </a:xfrm>
            <a:custGeom>
              <a:avLst/>
              <a:gdLst/>
              <a:ahLst/>
              <a:cxnLst/>
              <a:rect l="l" t="t" r="r" b="b"/>
              <a:pathLst>
                <a:path w="812800" h="126118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33243"/>
                  </a:lnTo>
                  <a:cubicBezTo>
                    <a:pt x="812800" y="1167175"/>
                    <a:pt x="799321" y="1199717"/>
                    <a:pt x="775327" y="1223710"/>
                  </a:cubicBezTo>
                  <a:cubicBezTo>
                    <a:pt x="751333" y="1247704"/>
                    <a:pt x="718791" y="1261183"/>
                    <a:pt x="684859" y="1261183"/>
                  </a:cubicBezTo>
                  <a:lnTo>
                    <a:pt x="127941" y="1261183"/>
                  </a:lnTo>
                  <a:cubicBezTo>
                    <a:pt x="94009" y="1261183"/>
                    <a:pt x="61467" y="1247704"/>
                    <a:pt x="37473" y="1223710"/>
                  </a:cubicBezTo>
                  <a:cubicBezTo>
                    <a:pt x="13479" y="1199717"/>
                    <a:pt x="0" y="1167175"/>
                    <a:pt x="0" y="113324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29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78549" y="4173168"/>
            <a:ext cx="3086100" cy="4788556"/>
            <a:chOff x="0" y="0"/>
            <a:chExt cx="812800" cy="12611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261183"/>
            </a:xfrm>
            <a:custGeom>
              <a:avLst/>
              <a:gdLst/>
              <a:ahLst/>
              <a:cxnLst/>
              <a:rect l="l" t="t" r="r" b="b"/>
              <a:pathLst>
                <a:path w="812800" h="126118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33243"/>
                  </a:lnTo>
                  <a:cubicBezTo>
                    <a:pt x="812800" y="1167175"/>
                    <a:pt x="799321" y="1199717"/>
                    <a:pt x="775327" y="1223710"/>
                  </a:cubicBezTo>
                  <a:cubicBezTo>
                    <a:pt x="751333" y="1247704"/>
                    <a:pt x="718791" y="1261183"/>
                    <a:pt x="684859" y="1261183"/>
                  </a:cubicBezTo>
                  <a:lnTo>
                    <a:pt x="127941" y="1261183"/>
                  </a:lnTo>
                  <a:cubicBezTo>
                    <a:pt x="94009" y="1261183"/>
                    <a:pt x="61467" y="1247704"/>
                    <a:pt x="37473" y="1223710"/>
                  </a:cubicBezTo>
                  <a:cubicBezTo>
                    <a:pt x="13479" y="1199717"/>
                    <a:pt x="0" y="1167175"/>
                    <a:pt x="0" y="113324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129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45220" y="4173168"/>
            <a:ext cx="3086100" cy="4788556"/>
            <a:chOff x="0" y="0"/>
            <a:chExt cx="812800" cy="12611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61183"/>
            </a:xfrm>
            <a:custGeom>
              <a:avLst/>
              <a:gdLst/>
              <a:ahLst/>
              <a:cxnLst/>
              <a:rect l="l" t="t" r="r" b="b"/>
              <a:pathLst>
                <a:path w="812800" h="1261183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33243"/>
                  </a:lnTo>
                  <a:cubicBezTo>
                    <a:pt x="812800" y="1167175"/>
                    <a:pt x="799321" y="1199717"/>
                    <a:pt x="775327" y="1223710"/>
                  </a:cubicBezTo>
                  <a:cubicBezTo>
                    <a:pt x="751333" y="1247704"/>
                    <a:pt x="718791" y="1261183"/>
                    <a:pt x="684859" y="1261183"/>
                  </a:cubicBezTo>
                  <a:lnTo>
                    <a:pt x="127941" y="1261183"/>
                  </a:lnTo>
                  <a:cubicBezTo>
                    <a:pt x="94009" y="1261183"/>
                    <a:pt x="61467" y="1247704"/>
                    <a:pt x="37473" y="1223710"/>
                  </a:cubicBezTo>
                  <a:cubicBezTo>
                    <a:pt x="13479" y="1199717"/>
                    <a:pt x="0" y="1167175"/>
                    <a:pt x="0" y="113324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29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50163" y="4517334"/>
            <a:ext cx="2499134" cy="249912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471" r="-2847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72032" y="4517334"/>
            <a:ext cx="2499134" cy="249912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202" b="-15797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93549" y="4430434"/>
            <a:ext cx="2499134" cy="249912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361" r="-13835" b="-49674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60734" y="1589072"/>
            <a:ext cx="6566532" cy="125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29"/>
              </a:lnSpc>
              <a:spcBef>
                <a:spcPct val="0"/>
              </a:spcBef>
            </a:pPr>
            <a:r>
              <a:rPr lang="en-US" sz="9336">
                <a:solidFill>
                  <a:srgbClr val="FFFFFF"/>
                </a:solidFill>
                <a:latin typeface="Glacial Indifference Bold"/>
              </a:rPr>
              <a:t>OUR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67270" y="7659516"/>
            <a:ext cx="2664922" cy="43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1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Glacial Indifference Bold"/>
              </a:rPr>
              <a:t>CARLOS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89138" y="7659516"/>
            <a:ext cx="2664922" cy="43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1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Glacial Indifference Bold"/>
              </a:rPr>
              <a:t>JOSE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55809" y="7659516"/>
            <a:ext cx="2664922" cy="43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1"/>
              </a:lnSpc>
              <a:spcBef>
                <a:spcPct val="0"/>
              </a:spcBef>
            </a:pPr>
            <a:r>
              <a:rPr lang="en-US" sz="3199">
                <a:solidFill>
                  <a:srgbClr val="004AAD"/>
                </a:solidFill>
                <a:latin typeface="Glacial Indifference Bold"/>
              </a:rPr>
              <a:t>AMINU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43200" y="1551418"/>
            <a:ext cx="11309800" cy="8261387"/>
          </a:xfrm>
          <a:custGeom>
            <a:avLst/>
            <a:gdLst/>
            <a:ahLst/>
            <a:cxnLst/>
            <a:rect l="l" t="t" r="r" b="b"/>
            <a:pathLst>
              <a:path w="9147903" h="7093805">
                <a:moveTo>
                  <a:pt x="0" y="0"/>
                </a:moveTo>
                <a:lnTo>
                  <a:pt x="9147903" y="0"/>
                </a:lnTo>
                <a:lnTo>
                  <a:pt x="9147903" y="7093805"/>
                </a:lnTo>
                <a:lnTo>
                  <a:pt x="0" y="709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RANDOM FOREST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09469" y="1562459"/>
            <a:ext cx="8069062" cy="6847451"/>
          </a:xfrm>
          <a:custGeom>
            <a:avLst/>
            <a:gdLst/>
            <a:ahLst/>
            <a:cxnLst/>
            <a:rect l="l" t="t" r="r" b="b"/>
            <a:pathLst>
              <a:path w="8069062" h="6847451">
                <a:moveTo>
                  <a:pt x="0" y="0"/>
                </a:moveTo>
                <a:lnTo>
                  <a:pt x="8069062" y="0"/>
                </a:lnTo>
                <a:lnTo>
                  <a:pt x="8069062" y="6847451"/>
                </a:lnTo>
                <a:lnTo>
                  <a:pt x="0" y="684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10108677" y="9803479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PREDICTIVE MODELS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RANDOM FOREST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55843"/>
            <a:ext cx="18288000" cy="3479454"/>
            <a:chOff x="0" y="0"/>
            <a:chExt cx="4816593" cy="916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16399"/>
            </a:xfrm>
            <a:custGeom>
              <a:avLst/>
              <a:gdLst/>
              <a:ahLst/>
              <a:cxnLst/>
              <a:rect l="l" t="t" r="r" b="b"/>
              <a:pathLst>
                <a:path w="4816592" h="916399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6609" y="3906006"/>
            <a:ext cx="4435934" cy="7471661"/>
            <a:chOff x="0" y="0"/>
            <a:chExt cx="812800" cy="13690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369039"/>
            </a:xfrm>
            <a:custGeom>
              <a:avLst/>
              <a:gdLst/>
              <a:ahLst/>
              <a:cxnLst/>
              <a:rect l="l" t="t" r="r" b="b"/>
              <a:pathLst>
                <a:path w="812800" h="1369039">
                  <a:moveTo>
                    <a:pt x="89009" y="0"/>
                  </a:moveTo>
                  <a:lnTo>
                    <a:pt x="723791" y="0"/>
                  </a:lnTo>
                  <a:cubicBezTo>
                    <a:pt x="747398" y="0"/>
                    <a:pt x="770037" y="9378"/>
                    <a:pt x="786730" y="26070"/>
                  </a:cubicBezTo>
                  <a:cubicBezTo>
                    <a:pt x="803422" y="42763"/>
                    <a:pt x="812800" y="65402"/>
                    <a:pt x="812800" y="89009"/>
                  </a:cubicBezTo>
                  <a:lnTo>
                    <a:pt x="812800" y="1280030"/>
                  </a:lnTo>
                  <a:cubicBezTo>
                    <a:pt x="812800" y="1303637"/>
                    <a:pt x="803422" y="1326277"/>
                    <a:pt x="786730" y="1342969"/>
                  </a:cubicBezTo>
                  <a:cubicBezTo>
                    <a:pt x="770037" y="1359661"/>
                    <a:pt x="747398" y="1369039"/>
                    <a:pt x="723791" y="1369039"/>
                  </a:cubicBezTo>
                  <a:lnTo>
                    <a:pt x="89009" y="1369039"/>
                  </a:lnTo>
                  <a:cubicBezTo>
                    <a:pt x="65402" y="1369039"/>
                    <a:pt x="42763" y="1359661"/>
                    <a:pt x="26070" y="1342969"/>
                  </a:cubicBezTo>
                  <a:cubicBezTo>
                    <a:pt x="9378" y="1326277"/>
                    <a:pt x="0" y="1303637"/>
                    <a:pt x="0" y="1280030"/>
                  </a:cubicBezTo>
                  <a:lnTo>
                    <a:pt x="0" y="89009"/>
                  </a:lnTo>
                  <a:cubicBezTo>
                    <a:pt x="0" y="65402"/>
                    <a:pt x="9378" y="42763"/>
                    <a:pt x="26070" y="26070"/>
                  </a:cubicBezTo>
                  <a:cubicBezTo>
                    <a:pt x="42763" y="9378"/>
                    <a:pt x="65402" y="0"/>
                    <a:pt x="8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57781" y="4940737"/>
            <a:ext cx="3592234" cy="359222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091" t="-10132" r="-40002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45304" y="633094"/>
            <a:ext cx="12386237" cy="860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01"/>
              </a:lnSpc>
              <a:spcBef>
                <a:spcPct val="0"/>
              </a:spcBef>
            </a:pPr>
            <a:r>
              <a:rPr lang="en-US" sz="6436">
                <a:solidFill>
                  <a:srgbClr val="004AAD"/>
                </a:solidFill>
                <a:latin typeface="Glacial Indifference Bold"/>
              </a:rPr>
              <a:t>CLASSIFICATION MODEL USED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157781" y="3445004"/>
            <a:ext cx="3542846" cy="922004"/>
            <a:chOff x="0" y="0"/>
            <a:chExt cx="884921" cy="2302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4921" cy="230295"/>
            </a:xfrm>
            <a:custGeom>
              <a:avLst/>
              <a:gdLst/>
              <a:ahLst/>
              <a:cxnLst/>
              <a:rect l="l" t="t" r="r" b="b"/>
              <a:pathLst>
                <a:path w="884921" h="230295">
                  <a:moveTo>
                    <a:pt x="111447" y="0"/>
                  </a:moveTo>
                  <a:lnTo>
                    <a:pt x="773475" y="0"/>
                  </a:lnTo>
                  <a:cubicBezTo>
                    <a:pt x="835025" y="0"/>
                    <a:pt x="884921" y="49896"/>
                    <a:pt x="884921" y="111447"/>
                  </a:cubicBezTo>
                  <a:lnTo>
                    <a:pt x="884921" y="118849"/>
                  </a:lnTo>
                  <a:cubicBezTo>
                    <a:pt x="884921" y="180399"/>
                    <a:pt x="835025" y="230295"/>
                    <a:pt x="773475" y="230295"/>
                  </a:cubicBezTo>
                  <a:lnTo>
                    <a:pt x="111447" y="230295"/>
                  </a:lnTo>
                  <a:cubicBezTo>
                    <a:pt x="49896" y="230295"/>
                    <a:pt x="0" y="180399"/>
                    <a:pt x="0" y="118849"/>
                  </a:cubicBezTo>
                  <a:lnTo>
                    <a:pt x="0" y="111447"/>
                  </a:lnTo>
                  <a:cubicBezTo>
                    <a:pt x="0" y="49896"/>
                    <a:pt x="49896" y="0"/>
                    <a:pt x="11144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84921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13936" y="3700577"/>
            <a:ext cx="3830535" cy="37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8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Glacial Indifference Bold"/>
              </a:rPr>
              <a:t> CLUSTERING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4681" y="3447191"/>
            <a:ext cx="3228526" cy="7471661"/>
            <a:chOff x="0" y="0"/>
            <a:chExt cx="591566" cy="1369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1566" cy="1369039"/>
            </a:xfrm>
            <a:custGeom>
              <a:avLst/>
              <a:gdLst/>
              <a:ahLst/>
              <a:cxnLst/>
              <a:rect l="l" t="t" r="r" b="b"/>
              <a:pathLst>
                <a:path w="591566" h="1369039">
                  <a:moveTo>
                    <a:pt x="122297" y="0"/>
                  </a:moveTo>
                  <a:lnTo>
                    <a:pt x="469269" y="0"/>
                  </a:lnTo>
                  <a:cubicBezTo>
                    <a:pt x="536812" y="0"/>
                    <a:pt x="591566" y="54754"/>
                    <a:pt x="591566" y="122297"/>
                  </a:cubicBezTo>
                  <a:lnTo>
                    <a:pt x="591566" y="1246742"/>
                  </a:lnTo>
                  <a:cubicBezTo>
                    <a:pt x="591566" y="1279177"/>
                    <a:pt x="578681" y="1310284"/>
                    <a:pt x="555746" y="1333219"/>
                  </a:cubicBezTo>
                  <a:cubicBezTo>
                    <a:pt x="532811" y="1356154"/>
                    <a:pt x="501704" y="1369039"/>
                    <a:pt x="469269" y="1369039"/>
                  </a:cubicBezTo>
                  <a:lnTo>
                    <a:pt x="122297" y="1369039"/>
                  </a:lnTo>
                  <a:cubicBezTo>
                    <a:pt x="89862" y="1369039"/>
                    <a:pt x="58755" y="1356154"/>
                    <a:pt x="35820" y="1333219"/>
                  </a:cubicBezTo>
                  <a:cubicBezTo>
                    <a:pt x="12885" y="1310284"/>
                    <a:pt x="0" y="1279177"/>
                    <a:pt x="0" y="1246742"/>
                  </a:cubicBezTo>
                  <a:lnTo>
                    <a:pt x="0" y="122297"/>
                  </a:lnTo>
                  <a:cubicBezTo>
                    <a:pt x="0" y="89862"/>
                    <a:pt x="12885" y="58755"/>
                    <a:pt x="35820" y="35820"/>
                  </a:cubicBezTo>
                  <a:cubicBezTo>
                    <a:pt x="58755" y="12885"/>
                    <a:pt x="89862" y="0"/>
                    <a:pt x="122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1566" cy="1407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3050" y="4481922"/>
            <a:ext cx="2614471" cy="3592220"/>
            <a:chOff x="0" y="0"/>
            <a:chExt cx="4621607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1607" cy="6349975"/>
            </a:xfrm>
            <a:custGeom>
              <a:avLst/>
              <a:gdLst/>
              <a:ahLst/>
              <a:cxnLst/>
              <a:rect l="l" t="t" r="r" b="b"/>
              <a:pathLst>
                <a:path w="4621607" h="6349975">
                  <a:moveTo>
                    <a:pt x="4621607" y="3175025"/>
                  </a:moveTo>
                  <a:cubicBezTo>
                    <a:pt x="4621607" y="4928451"/>
                    <a:pt x="3587004" y="6349975"/>
                    <a:pt x="2310803" y="6349975"/>
                  </a:cubicBezTo>
                  <a:cubicBezTo>
                    <a:pt x="1034584" y="6349975"/>
                    <a:pt x="0" y="4928451"/>
                    <a:pt x="0" y="3175025"/>
                  </a:cubicBezTo>
                  <a:cubicBezTo>
                    <a:pt x="0" y="1421511"/>
                    <a:pt x="1034584" y="0"/>
                    <a:pt x="2310803" y="0"/>
                  </a:cubicBezTo>
                  <a:cubicBezTo>
                    <a:pt x="3587023" y="0"/>
                    <a:pt x="4621607" y="1421511"/>
                    <a:pt x="4621607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8287" t="-10132" r="-73661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62933" y="297431"/>
            <a:ext cx="12386237" cy="73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91"/>
              </a:lnSpc>
              <a:spcBef>
                <a:spcPct val="0"/>
              </a:spcBef>
            </a:pPr>
            <a:r>
              <a:rPr lang="en-US" sz="5436">
                <a:solidFill>
                  <a:srgbClr val="004AAD"/>
                </a:solidFill>
                <a:latin typeface="Glacial Indifference Bold"/>
              </a:rPr>
              <a:t>CLASSIFICATION MODEL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3050" y="2986189"/>
            <a:ext cx="2578526" cy="922004"/>
            <a:chOff x="0" y="0"/>
            <a:chExt cx="644056" cy="230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4056" cy="230295"/>
            </a:xfrm>
            <a:custGeom>
              <a:avLst/>
              <a:gdLst/>
              <a:ahLst/>
              <a:cxnLst/>
              <a:rect l="l" t="t" r="r" b="b"/>
              <a:pathLst>
                <a:path w="644056" h="230295">
                  <a:moveTo>
                    <a:pt x="115148" y="0"/>
                  </a:moveTo>
                  <a:lnTo>
                    <a:pt x="528909" y="0"/>
                  </a:lnTo>
                  <a:cubicBezTo>
                    <a:pt x="559448" y="0"/>
                    <a:pt x="588736" y="12132"/>
                    <a:pt x="610330" y="33726"/>
                  </a:cubicBezTo>
                  <a:cubicBezTo>
                    <a:pt x="631925" y="55320"/>
                    <a:pt x="644056" y="84609"/>
                    <a:pt x="644056" y="115148"/>
                  </a:cubicBezTo>
                  <a:lnTo>
                    <a:pt x="644056" y="115148"/>
                  </a:lnTo>
                  <a:cubicBezTo>
                    <a:pt x="644056" y="145687"/>
                    <a:pt x="631925" y="174975"/>
                    <a:pt x="610330" y="196569"/>
                  </a:cubicBezTo>
                  <a:cubicBezTo>
                    <a:pt x="588736" y="218164"/>
                    <a:pt x="559448" y="230295"/>
                    <a:pt x="528909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4405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358" y="3241762"/>
            <a:ext cx="2787910" cy="37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8"/>
              </a:lnSpc>
              <a:spcBef>
                <a:spcPct val="0"/>
              </a:spcBef>
            </a:pPr>
            <a:r>
              <a:rPr lang="en-US" sz="2849">
                <a:solidFill>
                  <a:srgbClr val="FFFFFF"/>
                </a:solidFill>
                <a:latin typeface="Glacial Indifference Bold"/>
              </a:rPr>
              <a:t> CLUSTERING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7800" y="4336151"/>
            <a:ext cx="11018037" cy="284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Century Gothic Paneuropean"/>
              </a:rPr>
              <a:t>Clustering is a technique used in unsupervised machine learning that involves grouping a set of objects in such a way that objects in the same group (called a cluster) are more similar (in some sense) to each other than to those in other groups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40007" y="1220719"/>
            <a:ext cx="9372884" cy="7342518"/>
          </a:xfrm>
          <a:custGeom>
            <a:avLst/>
            <a:gdLst/>
            <a:ahLst/>
            <a:cxnLst/>
            <a:rect l="l" t="t" r="r" b="b"/>
            <a:pathLst>
              <a:path w="9372884" h="7342518">
                <a:moveTo>
                  <a:pt x="0" y="0"/>
                </a:moveTo>
                <a:lnTo>
                  <a:pt x="9372884" y="0"/>
                </a:lnTo>
                <a:lnTo>
                  <a:pt x="9372884" y="7342518"/>
                </a:lnTo>
                <a:lnTo>
                  <a:pt x="0" y="7342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9915492" y="9779331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CLASSIFICATION MODEL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CLUSTERING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039" y="298715"/>
            <a:ext cx="2867822" cy="922004"/>
            <a:chOff x="0" y="0"/>
            <a:chExt cx="716316" cy="23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316" cy="230295"/>
            </a:xfrm>
            <a:custGeom>
              <a:avLst/>
              <a:gdLst/>
              <a:ahLst/>
              <a:cxnLst/>
              <a:rect l="l" t="t" r="r" b="b"/>
              <a:pathLst>
                <a:path w="716316" h="230295">
                  <a:moveTo>
                    <a:pt x="115148" y="0"/>
                  </a:moveTo>
                  <a:lnTo>
                    <a:pt x="601168" y="0"/>
                  </a:lnTo>
                  <a:cubicBezTo>
                    <a:pt x="631707" y="0"/>
                    <a:pt x="660995" y="12132"/>
                    <a:pt x="682590" y="33726"/>
                  </a:cubicBezTo>
                  <a:cubicBezTo>
                    <a:pt x="704184" y="55320"/>
                    <a:pt x="716316" y="84609"/>
                    <a:pt x="716316" y="115148"/>
                  </a:cubicBezTo>
                  <a:lnTo>
                    <a:pt x="716316" y="115148"/>
                  </a:lnTo>
                  <a:cubicBezTo>
                    <a:pt x="716316" y="145687"/>
                    <a:pt x="704184" y="174975"/>
                    <a:pt x="682590" y="196569"/>
                  </a:cubicBezTo>
                  <a:cubicBezTo>
                    <a:pt x="660995" y="218164"/>
                    <a:pt x="631707" y="230295"/>
                    <a:pt x="601168" y="230295"/>
                  </a:cubicBezTo>
                  <a:lnTo>
                    <a:pt x="115148" y="230295"/>
                  </a:lnTo>
                  <a:cubicBezTo>
                    <a:pt x="84609" y="230295"/>
                    <a:pt x="55320" y="218164"/>
                    <a:pt x="33726" y="196569"/>
                  </a:cubicBezTo>
                  <a:cubicBezTo>
                    <a:pt x="12132" y="174975"/>
                    <a:pt x="0" y="145687"/>
                    <a:pt x="0" y="115148"/>
                  </a:cubicBezTo>
                  <a:lnTo>
                    <a:pt x="0" y="115148"/>
                  </a:lnTo>
                  <a:cubicBezTo>
                    <a:pt x="0" y="84609"/>
                    <a:pt x="12132" y="55320"/>
                    <a:pt x="33726" y="33726"/>
                  </a:cubicBezTo>
                  <a:cubicBezTo>
                    <a:pt x="55320" y="12132"/>
                    <a:pt x="84609" y="0"/>
                    <a:pt x="115148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6316" cy="26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06552" y="1000526"/>
            <a:ext cx="12115800" cy="8285947"/>
          </a:xfrm>
          <a:custGeom>
            <a:avLst/>
            <a:gdLst/>
            <a:ahLst/>
            <a:cxnLst/>
            <a:rect l="l" t="t" r="r" b="b"/>
            <a:pathLst>
              <a:path w="10424372" h="7532763">
                <a:moveTo>
                  <a:pt x="0" y="0"/>
                </a:moveTo>
                <a:lnTo>
                  <a:pt x="10424372" y="0"/>
                </a:lnTo>
                <a:lnTo>
                  <a:pt x="10424372" y="7532763"/>
                </a:lnTo>
                <a:lnTo>
                  <a:pt x="0" y="7532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9915492" y="9779331"/>
            <a:ext cx="11999866" cy="31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1"/>
              </a:lnSpc>
              <a:spcBef>
                <a:spcPct val="0"/>
              </a:spcBef>
            </a:pPr>
            <a:r>
              <a:rPr lang="en-US" sz="2437">
                <a:solidFill>
                  <a:srgbClr val="004AAD"/>
                </a:solidFill>
                <a:latin typeface="Glacial Indifference Bold"/>
              </a:rPr>
              <a:t>CLASSIFICATION MODEL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601" y="627798"/>
            <a:ext cx="3100698" cy="30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72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Glacial Indifference Bold"/>
              </a:rPr>
              <a:t>CLUSTERING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21409" y="0"/>
            <a:ext cx="5066591" cy="5066571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2644" r="-32644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91000" y="190500"/>
            <a:ext cx="6566532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25"/>
              </a:lnSpc>
              <a:spcBef>
                <a:spcPct val="0"/>
              </a:spcBef>
            </a:pPr>
            <a:r>
              <a:rPr lang="en-US" sz="7200" dirty="0">
                <a:solidFill>
                  <a:srgbClr val="004AAD"/>
                </a:solidFill>
                <a:latin typeface="Glacial Indifference Bold"/>
              </a:rPr>
              <a:t>SUMMARY</a:t>
            </a:r>
            <a:endParaRPr lang="en-US" sz="8936" dirty="0">
              <a:solidFill>
                <a:srgbClr val="004AAD"/>
              </a:solidFill>
              <a:latin typeface="Glacial Indifferen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800" y="1454078"/>
            <a:ext cx="11582400" cy="755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This report presents the power of machine learning to predict and analyze housing prices. </a:t>
            </a:r>
          </a:p>
          <a:p>
            <a:pPr algn="ctr"/>
            <a:endParaRPr lang="en-US" sz="2800" spc="173" dirty="0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845"/>
              </a:lnSpc>
            </a:pP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Employing a linear regression model, we discovered a significant relationship between housing characteristics and housing price, achieving an adjusted R-squared value of </a:t>
            </a:r>
            <a:r>
              <a:rPr lang="en-US" sz="2800" b="1" spc="173" dirty="0">
                <a:solidFill>
                  <a:srgbClr val="0070C0"/>
                </a:solidFill>
                <a:latin typeface="Century Gothic" panose="020B0502020202020204" pitchFamily="34" charset="0"/>
              </a:rPr>
              <a:t>0.694</a:t>
            </a:r>
            <a:r>
              <a:rPr lang="en-US" sz="2800" b="1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.</a:t>
            </a:r>
          </a:p>
          <a:p>
            <a:pPr algn="ctr"/>
            <a:endParaRPr lang="en-US" sz="2800" spc="173" dirty="0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845"/>
              </a:lnSpc>
            </a:pP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Moving to a more sophisticated approach, the use of </a:t>
            </a:r>
            <a:r>
              <a:rPr lang="en-US" sz="2800" spc="173" dirty="0" err="1">
                <a:solidFill>
                  <a:srgbClr val="555555"/>
                </a:solidFill>
                <a:latin typeface="Century Gothic" panose="020B0502020202020204" pitchFamily="34" charset="0"/>
              </a:rPr>
              <a:t>XGBoost</a:t>
            </a: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 not only improved the predictive ability, but also highlighted the superior performance of the model, with an R-squared value of </a:t>
            </a:r>
            <a:r>
              <a:rPr lang="en-US" sz="2800" spc="173" dirty="0">
                <a:solidFill>
                  <a:srgbClr val="0070C0"/>
                </a:solidFill>
                <a:latin typeface="Century Gothic" panose="020B0502020202020204" pitchFamily="34" charset="0"/>
              </a:rPr>
              <a:t>0.849</a:t>
            </a: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, and significantly reducing the average error rate to </a:t>
            </a:r>
            <a:r>
              <a:rPr lang="en-US" sz="2800" spc="173" dirty="0">
                <a:solidFill>
                  <a:srgbClr val="0070C0"/>
                </a:solidFill>
                <a:latin typeface="Century Gothic" panose="020B0502020202020204" pitchFamily="34" charset="0"/>
              </a:rPr>
              <a:t>15.13</a:t>
            </a:r>
            <a:r>
              <a:rPr lang="en-US" sz="28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%.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221409" y="5220429"/>
            <a:ext cx="5066591" cy="5066571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6313" r="-43499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</p:spTree>
    <p:extLst>
      <p:ext uri="{BB962C8B-B14F-4D97-AF65-F5344CB8AC3E}">
        <p14:creationId xmlns:p14="http://schemas.microsoft.com/office/powerpoint/2010/main" val="292318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21409" y="0"/>
            <a:ext cx="5066591" cy="5066571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2644" r="-32644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91000" y="114300"/>
            <a:ext cx="656653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25"/>
              </a:lnSpc>
              <a:spcBef>
                <a:spcPct val="0"/>
              </a:spcBef>
            </a:pPr>
            <a:r>
              <a:rPr lang="en-US" sz="8000" dirty="0">
                <a:solidFill>
                  <a:srgbClr val="004AAD"/>
                </a:solidFill>
                <a:latin typeface="Glacial Indifference Bold"/>
              </a:rPr>
              <a:t>SUMMARY</a:t>
            </a:r>
            <a:endParaRPr lang="en-US" sz="8936" dirty="0">
              <a:solidFill>
                <a:srgbClr val="004AAD"/>
              </a:solidFill>
              <a:latin typeface="Glacial Indifferen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4800" y="1608392"/>
            <a:ext cx="12725399" cy="424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5"/>
              </a:lnSpc>
            </a:pPr>
            <a:r>
              <a:rPr lang="en-US" sz="32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Subsequently, a random forest model was used, which further refined the predictions, reaching an R-squared value of </a:t>
            </a:r>
            <a:r>
              <a:rPr lang="en-US" sz="3200" spc="173" dirty="0">
                <a:solidFill>
                  <a:srgbClr val="0070C0"/>
                </a:solidFill>
                <a:latin typeface="Century Gothic" panose="020B0502020202020204" pitchFamily="34" charset="0"/>
              </a:rPr>
              <a:t>0.876</a:t>
            </a:r>
            <a:r>
              <a:rPr lang="en-US" sz="32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.</a:t>
            </a:r>
          </a:p>
          <a:p>
            <a:pPr algn="ctr">
              <a:lnSpc>
                <a:spcPts val="4845"/>
              </a:lnSpc>
            </a:pPr>
            <a:endParaRPr lang="en-US" sz="3200" spc="173" dirty="0">
              <a:solidFill>
                <a:srgbClr val="555555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845"/>
              </a:lnSpc>
            </a:pPr>
            <a:r>
              <a:rPr lang="en-US" sz="3200" spc="173" dirty="0">
                <a:solidFill>
                  <a:srgbClr val="555555"/>
                </a:solidFill>
                <a:latin typeface="Century Gothic" panose="020B0502020202020204" pitchFamily="34" charset="0"/>
              </a:rPr>
              <a:t> Finally, the exploration of the clusters presented the underlying structure of the data, revealing distinct groupings within the housing market.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221409" y="5220429"/>
            <a:ext cx="5066591" cy="5066571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6313" r="-43499"/>
              </a:stretch>
            </a:blipFill>
          </p:spPr>
          <p:txBody>
            <a:bodyPr/>
            <a:lstStyle/>
            <a:p>
              <a:endParaRPr lang="es-VE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4411" y="6950299"/>
            <a:ext cx="5259179" cy="800290"/>
            <a:chOff x="0" y="0"/>
            <a:chExt cx="1385134" cy="2107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5133" cy="210776"/>
            </a:xfrm>
            <a:custGeom>
              <a:avLst/>
              <a:gdLst/>
              <a:ahLst/>
              <a:cxnLst/>
              <a:rect l="l" t="t" r="r" b="b"/>
              <a:pathLst>
                <a:path w="1385133" h="210776">
                  <a:moveTo>
                    <a:pt x="105388" y="0"/>
                  </a:moveTo>
                  <a:lnTo>
                    <a:pt x="1279746" y="0"/>
                  </a:lnTo>
                  <a:cubicBezTo>
                    <a:pt x="1337950" y="0"/>
                    <a:pt x="1385133" y="47184"/>
                    <a:pt x="1385133" y="105388"/>
                  </a:cubicBezTo>
                  <a:lnTo>
                    <a:pt x="1385133" y="105388"/>
                  </a:lnTo>
                  <a:cubicBezTo>
                    <a:pt x="1385133" y="163592"/>
                    <a:pt x="1337950" y="210776"/>
                    <a:pt x="1279746" y="210776"/>
                  </a:cubicBezTo>
                  <a:lnTo>
                    <a:pt x="105388" y="210776"/>
                  </a:lnTo>
                  <a:cubicBezTo>
                    <a:pt x="47184" y="210776"/>
                    <a:pt x="0" y="163592"/>
                    <a:pt x="0" y="105388"/>
                  </a:cubicBezTo>
                  <a:lnTo>
                    <a:pt x="0" y="105388"/>
                  </a:lnTo>
                  <a:cubicBezTo>
                    <a:pt x="0" y="47184"/>
                    <a:pt x="47184" y="0"/>
                    <a:pt x="1053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V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85134" cy="248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866108" y="4163141"/>
            <a:ext cx="6119621" cy="6374606"/>
          </a:xfrm>
          <a:custGeom>
            <a:avLst/>
            <a:gdLst/>
            <a:ahLst/>
            <a:cxnLst/>
            <a:rect l="l" t="t" r="r" b="b"/>
            <a:pathLst>
              <a:path w="6119621" h="6374606">
                <a:moveTo>
                  <a:pt x="0" y="0"/>
                </a:moveTo>
                <a:lnTo>
                  <a:pt x="6119621" y="0"/>
                </a:lnTo>
                <a:lnTo>
                  <a:pt x="6119621" y="6374605"/>
                </a:lnTo>
                <a:lnTo>
                  <a:pt x="0" y="637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4527241" y="3998264"/>
            <a:ext cx="9008840" cy="125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29"/>
              </a:lnSpc>
              <a:spcBef>
                <a:spcPct val="0"/>
              </a:spcBef>
            </a:pPr>
            <a:r>
              <a:rPr lang="en-US" sz="9336">
                <a:solidFill>
                  <a:srgbClr val="FFFFFF"/>
                </a:solidFill>
                <a:latin typeface="Glacial Indifference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7405" y="0"/>
            <a:ext cx="9230595" cy="10287000"/>
          </a:xfrm>
          <a:custGeom>
            <a:avLst/>
            <a:gdLst/>
            <a:ahLst/>
            <a:cxnLst/>
            <a:rect l="l" t="t" r="r" b="b"/>
            <a:pathLst>
              <a:path w="9230595" h="10287000">
                <a:moveTo>
                  <a:pt x="0" y="0"/>
                </a:moveTo>
                <a:lnTo>
                  <a:pt x="9230595" y="0"/>
                </a:lnTo>
                <a:lnTo>
                  <a:pt x="9230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72" r="-41694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TextBox 3"/>
          <p:cNvSpPr txBox="1"/>
          <p:nvPr/>
        </p:nvSpPr>
        <p:spPr>
          <a:xfrm>
            <a:off x="1124991" y="385199"/>
            <a:ext cx="6566532" cy="215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19"/>
              </a:lnSpc>
              <a:spcBef>
                <a:spcPct val="0"/>
              </a:spcBef>
            </a:pPr>
            <a:r>
              <a:rPr lang="en-US" sz="8236" u="none">
                <a:solidFill>
                  <a:srgbClr val="004AAD"/>
                </a:solidFill>
                <a:latin typeface="Glacial Indifference Bold"/>
              </a:rPr>
              <a:t>TABLE OF 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4991" y="2756293"/>
            <a:ext cx="6186989" cy="657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OUR TEAM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INTRODUCTION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DATA SET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PREDICTIVE MODELS USED</a:t>
            </a:r>
          </a:p>
          <a:p>
            <a:pPr marL="1050969" lvl="2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 Italics"/>
              </a:rPr>
              <a:t>Linear regression</a:t>
            </a:r>
          </a:p>
          <a:p>
            <a:pPr marL="1050969" lvl="2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 Italics"/>
              </a:rPr>
              <a:t>XG boost</a:t>
            </a:r>
          </a:p>
          <a:p>
            <a:pPr marL="1050969" lvl="2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 Italics"/>
              </a:rPr>
              <a:t>Random Forest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CLASSIFICATION model used</a:t>
            </a:r>
          </a:p>
          <a:p>
            <a:pPr marL="1050969" lvl="2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 Italics"/>
              </a:rPr>
              <a:t>Clustering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u="none" spc="167" dirty="0">
                <a:solidFill>
                  <a:srgbClr val="555555"/>
                </a:solidFill>
                <a:latin typeface="Century Gothic Paneuropean"/>
              </a:rPr>
              <a:t>SUMMARY</a:t>
            </a:r>
          </a:p>
          <a:p>
            <a:pPr marL="593769" lvl="1" indent="-296885">
              <a:lnSpc>
                <a:spcPts val="4675"/>
              </a:lnSpc>
              <a:buFont typeface="Arial"/>
              <a:buChar char="•"/>
            </a:pPr>
            <a:r>
              <a:rPr lang="en-US" sz="2750" spc="167" dirty="0">
                <a:solidFill>
                  <a:srgbClr val="555555"/>
                </a:solidFill>
                <a:latin typeface="Century Gothic Paneuropean"/>
              </a:rPr>
              <a:t>APPENDIXES</a:t>
            </a:r>
            <a:endParaRPr lang="en-US" sz="2750" u="none" spc="167" dirty="0">
              <a:solidFill>
                <a:srgbClr val="555555"/>
              </a:solidFill>
              <a:latin typeface="Century Gothic Paneurope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VE"/>
          </a:p>
        </p:txBody>
      </p:sp>
      <p:grpSp>
        <p:nvGrpSpPr>
          <p:cNvPr id="3" name="Group 3"/>
          <p:cNvGrpSpPr/>
          <p:nvPr/>
        </p:nvGrpSpPr>
        <p:grpSpPr>
          <a:xfrm>
            <a:off x="0" y="6807546"/>
            <a:ext cx="18288000" cy="3479454"/>
            <a:chOff x="0" y="0"/>
            <a:chExt cx="4816593" cy="9163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916399"/>
            </a:xfrm>
            <a:custGeom>
              <a:avLst/>
              <a:gdLst/>
              <a:ahLst/>
              <a:cxnLst/>
              <a:rect l="l" t="t" r="r" b="b"/>
              <a:pathLst>
                <a:path w="4816592" h="916399">
                  <a:moveTo>
                    <a:pt x="0" y="0"/>
                  </a:moveTo>
                  <a:lnTo>
                    <a:pt x="4816592" y="0"/>
                  </a:lnTo>
                  <a:lnTo>
                    <a:pt x="4816592" y="916399"/>
                  </a:lnTo>
                  <a:lnTo>
                    <a:pt x="0" y="916399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V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5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553558"/>
            <a:ext cx="8401792" cy="125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429"/>
              </a:lnSpc>
              <a:spcBef>
                <a:spcPct val="0"/>
              </a:spcBef>
            </a:pPr>
            <a:r>
              <a:rPr lang="en-US" sz="9336">
                <a:solidFill>
                  <a:srgbClr val="FFFFFF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67492" y="7445373"/>
            <a:ext cx="13325998" cy="205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5"/>
              </a:lnSpc>
            </a:pPr>
            <a:r>
              <a:rPr lang="en-US" sz="3311" spc="201" dirty="0">
                <a:solidFill>
                  <a:srgbClr val="FFFFFF"/>
                </a:solidFill>
                <a:latin typeface="Cooper Hewitt Bold"/>
              </a:rPr>
              <a:t>PROJECT GOALS AND OBJECTIVES</a:t>
            </a:r>
          </a:p>
          <a:p>
            <a:pPr marL="0" lvl="1" indent="0" algn="just">
              <a:lnSpc>
                <a:spcPts val="5615"/>
              </a:lnSpc>
              <a:spcBef>
                <a:spcPct val="0"/>
              </a:spcBef>
            </a:pPr>
            <a:r>
              <a:rPr lang="en-US" sz="4011" spc="244" dirty="0">
                <a:solidFill>
                  <a:srgbClr val="FFFFFF"/>
                </a:solidFill>
                <a:latin typeface="Cooper Hewitt"/>
              </a:rPr>
              <a:t>PREDICT SALE PRICES OF  HOUSES IN SEATTLE USA USING HISTORICAL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7405" y="0"/>
            <a:ext cx="9230595" cy="10287000"/>
          </a:xfrm>
          <a:custGeom>
            <a:avLst/>
            <a:gdLst/>
            <a:ahLst/>
            <a:cxnLst/>
            <a:rect l="l" t="t" r="r" b="b"/>
            <a:pathLst>
              <a:path w="9230595" h="10287000">
                <a:moveTo>
                  <a:pt x="0" y="0"/>
                </a:moveTo>
                <a:lnTo>
                  <a:pt x="9230595" y="0"/>
                </a:lnTo>
                <a:lnTo>
                  <a:pt x="92305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79" r="-33479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Freeform 3"/>
          <p:cNvSpPr/>
          <p:nvPr/>
        </p:nvSpPr>
        <p:spPr>
          <a:xfrm>
            <a:off x="4057690" y="1701308"/>
            <a:ext cx="932416" cy="934114"/>
          </a:xfrm>
          <a:custGeom>
            <a:avLst/>
            <a:gdLst/>
            <a:ahLst/>
            <a:cxnLst/>
            <a:rect l="l" t="t" r="r" b="b"/>
            <a:pathLst>
              <a:path w="932416" h="934114">
                <a:moveTo>
                  <a:pt x="0" y="0"/>
                </a:moveTo>
                <a:lnTo>
                  <a:pt x="932415" y="0"/>
                </a:lnTo>
                <a:lnTo>
                  <a:pt x="932415" y="934114"/>
                </a:lnTo>
                <a:lnTo>
                  <a:pt x="0" y="934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4" name="Freeform 4"/>
          <p:cNvSpPr/>
          <p:nvPr/>
        </p:nvSpPr>
        <p:spPr>
          <a:xfrm>
            <a:off x="3918316" y="5508533"/>
            <a:ext cx="1211163" cy="1211163"/>
          </a:xfrm>
          <a:custGeom>
            <a:avLst/>
            <a:gdLst/>
            <a:ahLst/>
            <a:cxnLst/>
            <a:rect l="l" t="t" r="r" b="b"/>
            <a:pathLst>
              <a:path w="1211163" h="1211163">
                <a:moveTo>
                  <a:pt x="0" y="0"/>
                </a:moveTo>
                <a:lnTo>
                  <a:pt x="1211163" y="0"/>
                </a:lnTo>
                <a:lnTo>
                  <a:pt x="1211163" y="1211163"/>
                </a:lnTo>
                <a:lnTo>
                  <a:pt x="0" y="1211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5" name="TextBox 5"/>
          <p:cNvSpPr txBox="1"/>
          <p:nvPr/>
        </p:nvSpPr>
        <p:spPr>
          <a:xfrm>
            <a:off x="2442067" y="142875"/>
            <a:ext cx="6701933" cy="102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88"/>
              </a:lnSpc>
              <a:spcBef>
                <a:spcPct val="0"/>
              </a:spcBef>
            </a:pPr>
            <a:r>
              <a:rPr lang="en-US" sz="7711">
                <a:solidFill>
                  <a:srgbClr val="004AAD"/>
                </a:solidFill>
                <a:latin typeface="Glacial Indifference Bold"/>
              </a:rPr>
              <a:t>DATA 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758" y="3077071"/>
            <a:ext cx="8274279" cy="713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 Bold"/>
              </a:rPr>
              <a:t>SOURCE</a:t>
            </a:r>
          </a:p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"/>
              </a:rPr>
              <a:t>Kaggle  https://www.kaggle.com/datasets/vikramamin/kc-house-dataset-home-prices</a:t>
            </a:r>
          </a:p>
          <a:p>
            <a:pPr algn="ctr">
              <a:lnSpc>
                <a:spcPts val="4275"/>
              </a:lnSpc>
            </a:pPr>
            <a:endParaRPr lang="en-US" sz="3054" spc="186">
              <a:solidFill>
                <a:srgbClr val="555555"/>
              </a:solidFill>
              <a:latin typeface="Cooper Hewitt"/>
            </a:endParaRPr>
          </a:p>
          <a:p>
            <a:pPr algn="ctr">
              <a:lnSpc>
                <a:spcPts val="4275"/>
              </a:lnSpc>
            </a:pPr>
            <a:endParaRPr lang="en-US" sz="3054" spc="186">
              <a:solidFill>
                <a:srgbClr val="555555"/>
              </a:solidFill>
              <a:latin typeface="Cooper Hewitt"/>
            </a:endParaRPr>
          </a:p>
          <a:p>
            <a:pPr algn="ctr">
              <a:lnSpc>
                <a:spcPts val="4275"/>
              </a:lnSpc>
            </a:pPr>
            <a:endParaRPr lang="en-US" sz="3054" spc="186">
              <a:solidFill>
                <a:srgbClr val="555555"/>
              </a:solidFill>
              <a:latin typeface="Cooper Hewitt"/>
            </a:endParaRPr>
          </a:p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 Bold"/>
              </a:rPr>
              <a:t>INFORMATION</a:t>
            </a:r>
          </a:p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"/>
              </a:rPr>
              <a:t>The data set contains information about house sales in SEATTLE,USA </a:t>
            </a:r>
          </a:p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"/>
              </a:rPr>
              <a:t>between </a:t>
            </a:r>
          </a:p>
          <a:p>
            <a:pPr algn="ctr">
              <a:lnSpc>
                <a:spcPts val="4275"/>
              </a:lnSpc>
            </a:pPr>
            <a:r>
              <a:rPr lang="en-US" sz="3054" spc="186">
                <a:solidFill>
                  <a:srgbClr val="555555"/>
                </a:solidFill>
                <a:latin typeface="Cooper Hewitt"/>
              </a:rPr>
              <a:t>May 02 2014 and May 27 2015</a:t>
            </a:r>
          </a:p>
          <a:p>
            <a:pPr marL="0" lvl="1" indent="0" algn="ctr">
              <a:lnSpc>
                <a:spcPts val="4275"/>
              </a:lnSpc>
              <a:spcBef>
                <a:spcPct val="0"/>
              </a:spcBef>
            </a:pPr>
            <a:endParaRPr lang="en-US" sz="3054" spc="186">
              <a:solidFill>
                <a:srgbClr val="555555"/>
              </a:solidFill>
              <a:latin typeface="Cooper Hewit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7958" y="1646625"/>
            <a:ext cx="12623911" cy="8435499"/>
          </a:xfrm>
          <a:custGeom>
            <a:avLst/>
            <a:gdLst/>
            <a:ahLst/>
            <a:cxnLst/>
            <a:rect l="l" t="t" r="r" b="b"/>
            <a:pathLst>
              <a:path w="12623911" h="8435499">
                <a:moveTo>
                  <a:pt x="0" y="0"/>
                </a:moveTo>
                <a:lnTo>
                  <a:pt x="12623912" y="0"/>
                </a:lnTo>
                <a:lnTo>
                  <a:pt x="12623912" y="8435499"/>
                </a:lnTo>
                <a:lnTo>
                  <a:pt x="0" y="843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12"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Freeform 3"/>
          <p:cNvSpPr/>
          <p:nvPr/>
        </p:nvSpPr>
        <p:spPr>
          <a:xfrm>
            <a:off x="16653719" y="223584"/>
            <a:ext cx="1211163" cy="1211163"/>
          </a:xfrm>
          <a:custGeom>
            <a:avLst/>
            <a:gdLst/>
            <a:ahLst/>
            <a:cxnLst/>
            <a:rect l="l" t="t" r="r" b="b"/>
            <a:pathLst>
              <a:path w="1211163" h="1211163">
                <a:moveTo>
                  <a:pt x="0" y="0"/>
                </a:moveTo>
                <a:lnTo>
                  <a:pt x="1211162" y="0"/>
                </a:lnTo>
                <a:lnTo>
                  <a:pt x="1211162" y="1211162"/>
                </a:lnTo>
                <a:lnTo>
                  <a:pt x="0" y="121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4" name="TextBox 4"/>
          <p:cNvSpPr txBox="1"/>
          <p:nvPr/>
        </p:nvSpPr>
        <p:spPr>
          <a:xfrm>
            <a:off x="60911" y="114300"/>
            <a:ext cx="6701933" cy="87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76"/>
              </a:lnSpc>
              <a:spcBef>
                <a:spcPct val="0"/>
              </a:spcBef>
            </a:pPr>
            <a:r>
              <a:rPr lang="en-US" sz="6511">
                <a:solidFill>
                  <a:srgbClr val="004AAD"/>
                </a:solidFill>
                <a:latin typeface="Glacial Indifference Bold"/>
              </a:rPr>
              <a:t>DATA 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18989" y="852457"/>
            <a:ext cx="9841499" cy="58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30"/>
              </a:lnSpc>
              <a:spcBef>
                <a:spcPct val="0"/>
              </a:spcBef>
            </a:pPr>
            <a:r>
              <a:rPr lang="en-US" sz="2950" spc="179">
                <a:solidFill>
                  <a:srgbClr val="555555"/>
                </a:solidFill>
                <a:latin typeface="Cooper Hewitt"/>
              </a:rPr>
              <a:t>The data set contains </a:t>
            </a:r>
            <a:r>
              <a:rPr lang="en-US" sz="2950" spc="179">
                <a:solidFill>
                  <a:srgbClr val="555555"/>
                </a:solidFill>
                <a:latin typeface="Cooper Hewitt Bold"/>
              </a:rPr>
              <a:t>21</a:t>
            </a:r>
            <a:r>
              <a:rPr lang="en-US" sz="2950" spc="179">
                <a:solidFill>
                  <a:srgbClr val="555555"/>
                </a:solidFill>
                <a:latin typeface="Cooper Hewitt"/>
              </a:rPr>
              <a:t> columns and </a:t>
            </a:r>
            <a:r>
              <a:rPr lang="en-US" sz="2950" spc="179">
                <a:solidFill>
                  <a:srgbClr val="555555"/>
                </a:solidFill>
                <a:latin typeface="Cooper Hewitt Bold"/>
              </a:rPr>
              <a:t>21613</a:t>
            </a:r>
            <a:r>
              <a:rPr lang="en-US" sz="2950" spc="179">
                <a:solidFill>
                  <a:srgbClr val="555555"/>
                </a:solidFill>
                <a:latin typeface="Cooper Hewitt"/>
              </a:rPr>
              <a:t> rows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719" y="223584"/>
            <a:ext cx="1211163" cy="1211163"/>
          </a:xfrm>
          <a:custGeom>
            <a:avLst/>
            <a:gdLst/>
            <a:ahLst/>
            <a:cxnLst/>
            <a:rect l="l" t="t" r="r" b="b"/>
            <a:pathLst>
              <a:path w="1211163" h="1211163">
                <a:moveTo>
                  <a:pt x="0" y="0"/>
                </a:moveTo>
                <a:lnTo>
                  <a:pt x="1211162" y="0"/>
                </a:lnTo>
                <a:lnTo>
                  <a:pt x="1211162" y="1211162"/>
                </a:lnTo>
                <a:lnTo>
                  <a:pt x="0" y="121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Freeform 3"/>
          <p:cNvSpPr/>
          <p:nvPr/>
        </p:nvSpPr>
        <p:spPr>
          <a:xfrm>
            <a:off x="13159240" y="4439918"/>
            <a:ext cx="1456315" cy="1407164"/>
          </a:xfrm>
          <a:custGeom>
            <a:avLst/>
            <a:gdLst/>
            <a:ahLst/>
            <a:cxnLst/>
            <a:rect l="l" t="t" r="r" b="b"/>
            <a:pathLst>
              <a:path w="1456315" h="1407164">
                <a:moveTo>
                  <a:pt x="0" y="0"/>
                </a:moveTo>
                <a:lnTo>
                  <a:pt x="1456315" y="0"/>
                </a:lnTo>
                <a:lnTo>
                  <a:pt x="1456315" y="1407164"/>
                </a:lnTo>
                <a:lnTo>
                  <a:pt x="0" y="140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4" name="Freeform 4"/>
          <p:cNvSpPr/>
          <p:nvPr/>
        </p:nvSpPr>
        <p:spPr>
          <a:xfrm>
            <a:off x="8371373" y="7955887"/>
            <a:ext cx="1545254" cy="1489063"/>
          </a:xfrm>
          <a:custGeom>
            <a:avLst/>
            <a:gdLst/>
            <a:ahLst/>
            <a:cxnLst/>
            <a:rect l="l" t="t" r="r" b="b"/>
            <a:pathLst>
              <a:path w="1545254" h="1489063">
                <a:moveTo>
                  <a:pt x="0" y="0"/>
                </a:moveTo>
                <a:lnTo>
                  <a:pt x="1545254" y="0"/>
                </a:lnTo>
                <a:lnTo>
                  <a:pt x="1545254" y="1489063"/>
                </a:lnTo>
                <a:lnTo>
                  <a:pt x="0" y="1489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5" name="Freeform 5"/>
          <p:cNvSpPr/>
          <p:nvPr/>
        </p:nvSpPr>
        <p:spPr>
          <a:xfrm>
            <a:off x="4107077" y="4439918"/>
            <a:ext cx="1333119" cy="1261464"/>
          </a:xfrm>
          <a:custGeom>
            <a:avLst/>
            <a:gdLst/>
            <a:ahLst/>
            <a:cxnLst/>
            <a:rect l="l" t="t" r="r" b="b"/>
            <a:pathLst>
              <a:path w="1333119" h="1261464">
                <a:moveTo>
                  <a:pt x="0" y="0"/>
                </a:moveTo>
                <a:lnTo>
                  <a:pt x="1333119" y="0"/>
                </a:lnTo>
                <a:lnTo>
                  <a:pt x="1333119" y="1261464"/>
                </a:lnTo>
                <a:lnTo>
                  <a:pt x="0" y="1261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6" name="TextBox 6"/>
          <p:cNvSpPr txBox="1"/>
          <p:nvPr/>
        </p:nvSpPr>
        <p:spPr>
          <a:xfrm>
            <a:off x="205953" y="85725"/>
            <a:ext cx="8633785" cy="67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62"/>
              </a:lnSpc>
              <a:spcBef>
                <a:spcPct val="0"/>
              </a:spcBef>
            </a:pPr>
            <a:r>
              <a:rPr lang="en-US" sz="5011">
                <a:solidFill>
                  <a:srgbClr val="004AAD"/>
                </a:solidFill>
                <a:latin typeface="Glacial Indifference Bold"/>
              </a:rPr>
              <a:t>DATA PREPARATION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1084" y="1609668"/>
            <a:ext cx="10749792" cy="155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274"/>
              </a:lnSpc>
              <a:spcBef>
                <a:spcPct val="0"/>
              </a:spcBef>
            </a:pPr>
            <a:r>
              <a:rPr lang="en-US" sz="4481" spc="273">
                <a:solidFill>
                  <a:srgbClr val="555555"/>
                </a:solidFill>
                <a:latin typeface="Century Gothic Paneuropean"/>
              </a:rPr>
              <a:t>IDENTIFIED AND DELETE SOME OUTLIERS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4322" y="3605297"/>
            <a:ext cx="4434483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entury Gothic Paneuropean Bold Italics"/>
              </a:rPr>
              <a:t>3 </a:t>
            </a:r>
            <a:r>
              <a:rPr lang="en-US" sz="3299">
                <a:solidFill>
                  <a:srgbClr val="000000"/>
                </a:solidFill>
                <a:latin typeface="Century Gothic Paneuropean"/>
              </a:rPr>
              <a:t>rows with null values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56383" y="6739308"/>
            <a:ext cx="5743873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entury Gothic Paneuropean Bold Italics"/>
              </a:rPr>
              <a:t>10 </a:t>
            </a:r>
            <a:r>
              <a:rPr lang="en-US" sz="3299">
                <a:solidFill>
                  <a:srgbClr val="000000"/>
                </a:solidFill>
                <a:latin typeface="Century Gothic Paneuropean"/>
              </a:rPr>
              <a:t>houses with no bathroom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0670" y="3605297"/>
            <a:ext cx="5685932" cy="55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entury Gothic Paneuropean Bold Italics"/>
              </a:rPr>
              <a:t>1 </a:t>
            </a:r>
            <a:r>
              <a:rPr lang="en-US" sz="3299">
                <a:solidFill>
                  <a:srgbClr val="000000"/>
                </a:solidFill>
                <a:latin typeface="Century Gothic Paneuropean"/>
              </a:rPr>
              <a:t>house with </a:t>
            </a:r>
            <a:r>
              <a:rPr lang="en-US" sz="3299">
                <a:solidFill>
                  <a:srgbClr val="000000"/>
                </a:solidFill>
                <a:latin typeface="Century Gothic Paneuropean Bold Italics"/>
              </a:rPr>
              <a:t>33 </a:t>
            </a:r>
            <a:r>
              <a:rPr lang="en-US" sz="3299">
                <a:solidFill>
                  <a:srgbClr val="000000"/>
                </a:solidFill>
                <a:latin typeface="Century Gothic Paneuropean"/>
              </a:rPr>
              <a:t>bedrooms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719" y="8761376"/>
            <a:ext cx="1211163" cy="1211163"/>
          </a:xfrm>
          <a:custGeom>
            <a:avLst/>
            <a:gdLst/>
            <a:ahLst/>
            <a:cxnLst/>
            <a:rect l="l" t="t" r="r" b="b"/>
            <a:pathLst>
              <a:path w="1211163" h="1211163">
                <a:moveTo>
                  <a:pt x="0" y="0"/>
                </a:moveTo>
                <a:lnTo>
                  <a:pt x="1211162" y="0"/>
                </a:lnTo>
                <a:lnTo>
                  <a:pt x="1211162" y="1211163"/>
                </a:lnTo>
                <a:lnTo>
                  <a:pt x="0" y="121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3" name="Freeform 3"/>
          <p:cNvSpPr/>
          <p:nvPr/>
        </p:nvSpPr>
        <p:spPr>
          <a:xfrm>
            <a:off x="4123173" y="1605595"/>
            <a:ext cx="10399758" cy="8366944"/>
          </a:xfrm>
          <a:custGeom>
            <a:avLst/>
            <a:gdLst/>
            <a:ahLst/>
            <a:cxnLst/>
            <a:rect l="l" t="t" r="r" b="b"/>
            <a:pathLst>
              <a:path w="10399758" h="8366944">
                <a:moveTo>
                  <a:pt x="0" y="0"/>
                </a:moveTo>
                <a:lnTo>
                  <a:pt x="10399758" y="0"/>
                </a:lnTo>
                <a:lnTo>
                  <a:pt x="10399758" y="8366944"/>
                </a:lnTo>
                <a:lnTo>
                  <a:pt x="0" y="836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4" name="TextBox 4"/>
          <p:cNvSpPr txBox="1"/>
          <p:nvPr/>
        </p:nvSpPr>
        <p:spPr>
          <a:xfrm>
            <a:off x="205953" y="85725"/>
            <a:ext cx="8633785" cy="67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62"/>
              </a:lnSpc>
              <a:spcBef>
                <a:spcPct val="0"/>
              </a:spcBef>
            </a:pPr>
            <a:r>
              <a:rPr lang="en-US" sz="5011">
                <a:solidFill>
                  <a:srgbClr val="004AAD"/>
                </a:solidFill>
                <a:latin typeface="Glacial Indifference Bold"/>
              </a:rPr>
              <a:t>DATA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6765" y="725559"/>
            <a:ext cx="10974471" cy="74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294"/>
              </a:lnSpc>
              <a:spcBef>
                <a:spcPct val="0"/>
              </a:spcBef>
            </a:pPr>
            <a:r>
              <a:rPr lang="en-US" sz="3781" spc="230">
                <a:solidFill>
                  <a:srgbClr val="555555"/>
                </a:solidFill>
                <a:latin typeface="Cooper Hewitt"/>
              </a:rPr>
              <a:t>Map of House in Seattle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719" y="223584"/>
            <a:ext cx="1211163" cy="1211163"/>
          </a:xfrm>
          <a:custGeom>
            <a:avLst/>
            <a:gdLst/>
            <a:ahLst/>
            <a:cxnLst/>
            <a:rect l="l" t="t" r="r" b="b"/>
            <a:pathLst>
              <a:path w="1211163" h="1211163">
                <a:moveTo>
                  <a:pt x="0" y="0"/>
                </a:moveTo>
                <a:lnTo>
                  <a:pt x="1211162" y="0"/>
                </a:lnTo>
                <a:lnTo>
                  <a:pt x="1211162" y="1211162"/>
                </a:lnTo>
                <a:lnTo>
                  <a:pt x="0" y="1211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VE"/>
          </a:p>
        </p:txBody>
      </p:sp>
      <p:sp>
        <p:nvSpPr>
          <p:cNvPr id="4" name="TextBox 4"/>
          <p:cNvSpPr txBox="1"/>
          <p:nvPr/>
        </p:nvSpPr>
        <p:spPr>
          <a:xfrm>
            <a:off x="205953" y="85725"/>
            <a:ext cx="8633785" cy="67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62"/>
              </a:lnSpc>
              <a:spcBef>
                <a:spcPct val="0"/>
              </a:spcBef>
            </a:pPr>
            <a:r>
              <a:rPr lang="en-US" sz="5011">
                <a:solidFill>
                  <a:srgbClr val="004AAD"/>
                </a:solidFill>
                <a:latin typeface="Glacial Indifference Bold"/>
              </a:rPr>
              <a:t>DATA VISUALIZATION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6765" y="1012242"/>
            <a:ext cx="10974471" cy="68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74"/>
              </a:lnSpc>
              <a:spcBef>
                <a:spcPct val="0"/>
              </a:spcBef>
            </a:pPr>
            <a:r>
              <a:rPr lang="en-US" sz="3481" spc="212">
                <a:solidFill>
                  <a:srgbClr val="555555"/>
                </a:solidFill>
                <a:latin typeface="Cooper Hewitt"/>
              </a:rPr>
              <a:t>Houses showing bedrooms, price and Sqft-living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5A6DF-36ED-E3D9-1353-FF06E8507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476500"/>
            <a:ext cx="15726103" cy="7163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629</Words>
  <Application>Microsoft Office PowerPoint</Application>
  <PresentationFormat>Custom</PresentationFormat>
  <Paragraphs>109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Glacial Indifference Bold</vt:lpstr>
      <vt:lpstr>Arial</vt:lpstr>
      <vt:lpstr>Cascadia Mono</vt:lpstr>
      <vt:lpstr>Cooper Hewitt</vt:lpstr>
      <vt:lpstr>Century Gothic</vt:lpstr>
      <vt:lpstr>Century Gothic Paneuropean Bold</vt:lpstr>
      <vt:lpstr>Cooper Hewitt Bold</vt:lpstr>
      <vt:lpstr>Century Gothic Paneuropean Italics</vt:lpstr>
      <vt:lpstr>Century Gothic Paneuropean</vt:lpstr>
      <vt:lpstr>Calibri</vt:lpstr>
      <vt:lpstr>Century Gothic Paneuropean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Photographic Real State Office Presentation</dc:title>
  <dc:creator>AMINU</dc:creator>
  <cp:lastModifiedBy>Tanko, Aminu A.</cp:lastModifiedBy>
  <cp:revision>6</cp:revision>
  <dcterms:created xsi:type="dcterms:W3CDTF">2006-08-16T00:00:00Z</dcterms:created>
  <dcterms:modified xsi:type="dcterms:W3CDTF">2024-04-11T15:28:34Z</dcterms:modified>
  <dc:identifier>DAGCDXQBTn8</dc:identifier>
</cp:coreProperties>
</file>